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2" r:id="rId4"/>
    <p:sldId id="274" r:id="rId5"/>
    <p:sldId id="269" r:id="rId6"/>
    <p:sldId id="275" r:id="rId7"/>
    <p:sldId id="261" r:id="rId8"/>
    <p:sldId id="276" r:id="rId9"/>
    <p:sldId id="277" r:id="rId10"/>
    <p:sldId id="27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3"/>
    <p:restoredTop sz="84648"/>
  </p:normalViewPr>
  <p:slideViewPr>
    <p:cSldViewPr snapToGrid="0">
      <p:cViewPr varScale="1">
        <p:scale>
          <a:sx n="103" d="100"/>
          <a:sy n="103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3AC28-E52B-E54F-82B6-D2EC43A065EF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EE69C-A30E-EB42-B989-B9B6DEF3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3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EE69C-A30E-EB42-B989-B9B6DEF3E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6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EE69C-A30E-EB42-B989-B9B6DEF3EC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EE69C-A30E-EB42-B989-B9B6DEF3EC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1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E3E2-D284-24D8-5D34-D97DAFA29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F354F-CE1B-97E9-4CC5-F12626899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11781-06C5-823E-09F9-B94EF13F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A56E-FDA1-5342-9AE9-F05AE85792A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D252A-2409-DE72-0F2A-520BBD78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6CCC2-0624-D98A-E499-346B1447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0A8B-E195-EA40-9C62-98722D3DD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7940-4E1C-2157-9936-43C38DDF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D9E1A-4EBA-2301-53A6-8CC151487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66B7B-57A8-8EEF-C27E-9ED19BE8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A56E-FDA1-5342-9AE9-F05AE85792A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5842A-D5FA-ED24-C052-9927A21B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B74B-BEA0-BA46-2CEE-D28930D7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0A8B-E195-EA40-9C62-98722D3DD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F46974-859D-D3C3-7AC3-404D7BE49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1CA0A-7A4A-9A0E-2553-6DC9DE99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834A7-FFD5-B4E3-C666-94624BFC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A56E-FDA1-5342-9AE9-F05AE85792A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4266A-B0FE-BD12-9290-17090C890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1BEE5-CF23-A173-EDFE-CDB557BE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0A8B-E195-EA40-9C62-98722D3DD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9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89CF6-8383-7612-60D7-1737BFBF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E4243-E533-35A1-5583-DCD66FBE2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EEBAE-B804-6283-F422-95CF5B0D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A56E-FDA1-5342-9AE9-F05AE85792A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0D3B4-8FA3-AE0C-D2D6-66EBAFD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2B471-E2F3-39DC-B9D9-6B6F50BB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0A8B-E195-EA40-9C62-98722D3DD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8A6D-3B7B-3D31-1DBF-C862D9BD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EF01E-EDD9-7D0E-2490-D1B78FE4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7123-2E30-CC7E-8164-D1B3E1E2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A56E-FDA1-5342-9AE9-F05AE85792A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E9FE1-D32D-5722-15D5-606B3F99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548C8-92F5-C03C-9B25-F0F1D5F4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0A8B-E195-EA40-9C62-98722D3DD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6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08F0-E6C7-FAF8-5DA7-FC729C24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C0EE4-8C2F-5F1D-60CB-A1F3CC3D1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2B24C-5C8B-FDDA-DCDD-82204469D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F1000-70CD-467E-4D5D-554211D1E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A56E-FDA1-5342-9AE9-F05AE85792A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C4D4A-AC16-6B8A-2D4F-3284D76C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4E811-2E4B-F883-3B4F-180E0F0F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0A8B-E195-EA40-9C62-98722D3DD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1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6640-F89E-B1BC-CBFB-CE6E1C25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24354-67F8-3E75-063A-12F5E02BD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7B356-FE8B-1443-D2AC-F9460D71C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941E7-EAB1-2520-2750-F1701FF56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58E7B-64E8-E4B1-1A12-32518BA82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29C-3C1F-8461-952F-1B7B60AD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A56E-FDA1-5342-9AE9-F05AE85792A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3A3348-3E67-554C-4CBD-33B50F9D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91C16-6FF9-5864-885F-EDE6428A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0A8B-E195-EA40-9C62-98722D3DD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2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F101-9454-A189-D613-55519AC0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B8BFA-E78E-295E-D2EA-45309D7B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A56E-FDA1-5342-9AE9-F05AE85792A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ECF43-5F5D-1852-D071-F046183C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9D1B5-E022-7782-8590-57F49DF8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0A8B-E195-EA40-9C62-98722D3DD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F750A-8B80-D1BA-7196-CC11C398B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A56E-FDA1-5342-9AE9-F05AE85792A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6A0BC-F0F0-53FE-983F-B4E975CA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CA736-4681-B538-EE8F-A93BE8B8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0A8B-E195-EA40-9C62-98722D3DD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2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9F70-D88B-0A42-FA3E-C2D00562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CC511-4B30-517B-179E-3EBC1D069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F3DBF-7B84-EA90-6B4E-2A02AA3B5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1E227-9B4F-04C0-9D7D-65B44C37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A56E-FDA1-5342-9AE9-F05AE85792A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C153A-C00C-EC74-E4EA-BA2F9EDF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91555-A61E-87E1-D252-A015F839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0A8B-E195-EA40-9C62-98722D3DD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0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83D0D-5259-697D-5499-42FD79FE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673B28-1BB3-0947-ACAA-D4B9BADF3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3B202-0FA1-11DD-5C5F-DD0570475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BD3CB-F1F1-16E5-6C65-83A1961D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A56E-FDA1-5342-9AE9-F05AE85792A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F2982-69D3-7A70-7C10-A349D7D7E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7FE3D-B99A-6D2E-C5DE-9298FADF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0A8B-E195-EA40-9C62-98722D3DD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0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10355-6D21-95FA-EC1D-6D75AF59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D35DC-F42B-3C17-34B1-52DEEA6DB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96A01-2A90-4BF0-8268-4FFDEACCB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A56E-FDA1-5342-9AE9-F05AE85792A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B61AA-04D3-24DF-6477-AF38619EA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74BF6-62F9-4CC7-C183-351D2A0CD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A0A8B-E195-EA40-9C62-98722D3DD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.burnett@uth.tmc.edu" TargetMode="External"/><Relationship Id="rId2" Type="http://schemas.openxmlformats.org/officeDocument/2006/relationships/hyperlink" Target="mailto:sophia.wasik@uth.tm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641B6-8601-7A1F-E0C4-A348B57B7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7270" y="2741909"/>
            <a:ext cx="4805996" cy="2213010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solidFill>
                  <a:schemeClr val="tx2"/>
                </a:solidFill>
              </a:rPr>
              <a:t>Collecting Your Information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1DEA7-044C-D363-AFA6-3C51108A1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7575" y="183143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 err="1">
                <a:solidFill>
                  <a:schemeClr val="tx2"/>
                </a:solidFill>
              </a:rPr>
              <a:t>REDCap</a:t>
            </a:r>
            <a:r>
              <a:rPr lang="en-US" sz="2800" dirty="0">
                <a:solidFill>
                  <a:schemeClr val="tx2"/>
                </a:solidFill>
              </a:rPr>
              <a:t> Introduction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2" name="Picture 4" descr="Data - Free business icons">
            <a:extLst>
              <a:ext uri="{FF2B5EF4-FFF2-40B4-BE49-F238E27FC236}">
                <a16:creationId xmlns:a16="http://schemas.microsoft.com/office/drawing/2014/main" id="{70160E7E-5A25-0E2A-3AB2-9775F4078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3" y="1889124"/>
            <a:ext cx="3918580" cy="391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0A89E3C-8F1E-6BB3-657D-F254DF1F4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1095" y="6335885"/>
            <a:ext cx="48006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8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A2AD8-8F2E-A815-E927-CD8E00B25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79" y="647172"/>
            <a:ext cx="4770522" cy="13446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will the </a:t>
            </a:r>
            <a:r>
              <a:rPr lang="en-US" sz="5000" dirty="0"/>
              <a:t>call log 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look like?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E7282D-BF46-7D2A-FAE8-9D9B6911E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99" y="2372868"/>
            <a:ext cx="4178851" cy="369430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After your phone call, complete the journaling question. </a:t>
            </a:r>
          </a:p>
          <a:p>
            <a:r>
              <a:rPr lang="en-US" sz="2000" dirty="0">
                <a:solidFill>
                  <a:schemeClr val="tx2"/>
                </a:solidFill>
              </a:rPr>
              <a:t>This is a great way to take note of whatever stood out to you and where you can summarize your conversation. </a:t>
            </a:r>
          </a:p>
          <a:p>
            <a:r>
              <a:rPr lang="en-US" sz="2000" dirty="0">
                <a:solidFill>
                  <a:schemeClr val="tx2"/>
                </a:solidFill>
              </a:rPr>
              <a:t>This is also where you can ask the Step-Up Connections Team questions and tell us how you are feeling about your conversations and the program. 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6" name="Picture 5" descr="A screenshot of a chat&#10;&#10;Description automatically generated">
            <a:extLst>
              <a:ext uri="{FF2B5EF4-FFF2-40B4-BE49-F238E27FC236}">
                <a16:creationId xmlns:a16="http://schemas.microsoft.com/office/drawing/2014/main" id="{DE439D20-5D5D-00F4-2974-3185811E6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65" y="1380690"/>
            <a:ext cx="7215564" cy="54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8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D796F9-CF9D-65FA-9946-674752A6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8" y="1422801"/>
            <a:ext cx="3855720" cy="43719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7F231-B75B-C5B5-C14D-D2A34F77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112" y="999365"/>
            <a:ext cx="6250034" cy="52554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</a:rPr>
              <a:t>If you have questions or problems with </a:t>
            </a:r>
            <a:r>
              <a:rPr lang="en-US" dirty="0" err="1">
                <a:solidFill>
                  <a:schemeClr val="tx2"/>
                </a:solidFill>
                <a:latin typeface="Open Sans" panose="020B0606030504020204" pitchFamily="34" charset="0"/>
              </a:rPr>
              <a:t>REDCap</a:t>
            </a: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</a:rPr>
              <a:t>, please reach out to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</a:rPr>
              <a:t>Sophia Wasik (</a:t>
            </a: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sophia.wasik@uth.tmc.edu</a:t>
            </a: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</a:rPr>
              <a:t>) or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</a:rPr>
              <a:t> Dr. Jason Burnett (</a:t>
            </a: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jason.burnett@uth.tmc.edu</a:t>
            </a: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</a:rPr>
              <a:t>). </a:t>
            </a:r>
            <a:endParaRPr lang="en-US" b="0" i="0" dirty="0">
              <a:solidFill>
                <a:schemeClr val="tx2"/>
              </a:solidFill>
              <a:effectLst/>
              <a:latin typeface="Open Sans" panose="020B0606030504020204" pitchFamily="34" charset="0"/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6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D796F9-CF9D-65FA-9946-674752A6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15" y="1422801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7F231-B75B-C5B5-C14D-D2A34F77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081" y="680915"/>
            <a:ext cx="5881000" cy="5855746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REDCap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Where you will be documenting the assessment data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Where you will be journaling </a:t>
            </a:r>
          </a:p>
        </p:txBody>
      </p:sp>
    </p:spTree>
    <p:extLst>
      <p:ext uri="{BB962C8B-B14F-4D97-AF65-F5344CB8AC3E}">
        <p14:creationId xmlns:p14="http://schemas.microsoft.com/office/powerpoint/2010/main" val="69753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D796F9-CF9D-65FA-9946-674752A6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76" y="1422801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What will </a:t>
            </a:r>
            <a:r>
              <a:rPr lang="en-US" sz="3600" dirty="0" err="1">
                <a:solidFill>
                  <a:schemeClr val="tx2"/>
                </a:solidFill>
              </a:rPr>
              <a:t>REDCap</a:t>
            </a:r>
            <a:r>
              <a:rPr lang="en-US" sz="3600" dirty="0">
                <a:solidFill>
                  <a:schemeClr val="tx2"/>
                </a:solidFill>
              </a:rPr>
              <a:t> be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7F231-B75B-C5B5-C14D-D2A34F77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520" y="1320639"/>
            <a:ext cx="5881000" cy="4576298"/>
          </a:xfrm>
        </p:spPr>
        <p:txBody>
          <a:bodyPr anchor="ctr">
            <a:normAutofit/>
          </a:bodyPr>
          <a:lstStyle/>
          <a:p>
            <a:r>
              <a:rPr lang="en-US" b="0" i="0" dirty="0" err="1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REDCap</a:t>
            </a:r>
            <a:r>
              <a:rPr lang="en-US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 is a secure web platform for building and collecting online databases and surveys. 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It will be used to capture student and older participant data.</a:t>
            </a:r>
          </a:p>
          <a:p>
            <a:r>
              <a:rPr lang="en-US" dirty="0">
                <a:solidFill>
                  <a:schemeClr val="tx2"/>
                </a:solidFill>
              </a:rPr>
              <a:t>You will log your call information using the </a:t>
            </a:r>
            <a:r>
              <a:rPr lang="en-US" dirty="0" err="1">
                <a:solidFill>
                  <a:schemeClr val="tx2"/>
                </a:solidFill>
              </a:rPr>
              <a:t>REDCap</a:t>
            </a:r>
            <a:r>
              <a:rPr lang="en-US" dirty="0">
                <a:solidFill>
                  <a:schemeClr val="tx2"/>
                </a:solidFill>
              </a:rPr>
              <a:t> link, where the data will be securely stored.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Assessments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Journaling </a:t>
            </a:r>
          </a:p>
        </p:txBody>
      </p:sp>
    </p:spTree>
    <p:extLst>
      <p:ext uri="{BB962C8B-B14F-4D97-AF65-F5344CB8AC3E}">
        <p14:creationId xmlns:p14="http://schemas.microsoft.com/office/powerpoint/2010/main" val="55564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A9926C6-4C3F-48EE-0468-5FD8C3CF2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516004"/>
              </p:ext>
            </p:extLst>
          </p:nvPr>
        </p:nvGraphicFramePr>
        <p:xfrm>
          <a:off x="6096" y="1371600"/>
          <a:ext cx="12185904" cy="50655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23238">
                  <a:extLst>
                    <a:ext uri="{9D8B030D-6E8A-4147-A177-3AD203B41FA5}">
                      <a16:colId xmlns:a16="http://schemas.microsoft.com/office/drawing/2014/main" val="2751304770"/>
                    </a:ext>
                  </a:extLst>
                </a:gridCol>
                <a:gridCol w="1523238">
                  <a:extLst>
                    <a:ext uri="{9D8B030D-6E8A-4147-A177-3AD203B41FA5}">
                      <a16:colId xmlns:a16="http://schemas.microsoft.com/office/drawing/2014/main" val="2103101345"/>
                    </a:ext>
                  </a:extLst>
                </a:gridCol>
                <a:gridCol w="1523238">
                  <a:extLst>
                    <a:ext uri="{9D8B030D-6E8A-4147-A177-3AD203B41FA5}">
                      <a16:colId xmlns:a16="http://schemas.microsoft.com/office/drawing/2014/main" val="3643700145"/>
                    </a:ext>
                  </a:extLst>
                </a:gridCol>
                <a:gridCol w="1523238">
                  <a:extLst>
                    <a:ext uri="{9D8B030D-6E8A-4147-A177-3AD203B41FA5}">
                      <a16:colId xmlns:a16="http://schemas.microsoft.com/office/drawing/2014/main" val="553938396"/>
                    </a:ext>
                  </a:extLst>
                </a:gridCol>
                <a:gridCol w="1523238">
                  <a:extLst>
                    <a:ext uri="{9D8B030D-6E8A-4147-A177-3AD203B41FA5}">
                      <a16:colId xmlns:a16="http://schemas.microsoft.com/office/drawing/2014/main" val="1292509017"/>
                    </a:ext>
                  </a:extLst>
                </a:gridCol>
                <a:gridCol w="1523238">
                  <a:extLst>
                    <a:ext uri="{9D8B030D-6E8A-4147-A177-3AD203B41FA5}">
                      <a16:colId xmlns:a16="http://schemas.microsoft.com/office/drawing/2014/main" val="3807385693"/>
                    </a:ext>
                  </a:extLst>
                </a:gridCol>
                <a:gridCol w="1523238">
                  <a:extLst>
                    <a:ext uri="{9D8B030D-6E8A-4147-A177-3AD203B41FA5}">
                      <a16:colId xmlns:a16="http://schemas.microsoft.com/office/drawing/2014/main" val="517958961"/>
                    </a:ext>
                  </a:extLst>
                </a:gridCol>
                <a:gridCol w="1523238">
                  <a:extLst>
                    <a:ext uri="{9D8B030D-6E8A-4147-A177-3AD203B41FA5}">
                      <a16:colId xmlns:a16="http://schemas.microsoft.com/office/drawing/2014/main" val="584630045"/>
                    </a:ext>
                  </a:extLst>
                </a:gridCol>
              </a:tblGrid>
              <a:tr h="3837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Week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Week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Week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Week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Week 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Week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Week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Week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81857"/>
                  </a:ext>
                </a:extLst>
              </a:tr>
              <a:tr h="3837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#1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#2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#3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#4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#5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#6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#7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#8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29133"/>
                  </a:ext>
                </a:extLst>
              </a:tr>
              <a:tr h="9593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Patient Health Questionnaire –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Patient Health Questionnaire –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Patient Health Questionnaire –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Patient Health Questionnaire –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Patient Health Questionnaire –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Patient Health Questionnaire –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Patient Health Questionnaire –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Patient Health Questionnaire –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58721"/>
                  </a:ext>
                </a:extLst>
              </a:tr>
              <a:tr h="107056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Generalized Anxiety Disorder Scale-2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Generalized Anxiety Disorder Scale-2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Generalized Anxiety Disorder Scale-2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Generalized Anxiety Disorder Scale-2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Generalized Anxiety Disorder Scale-2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Generalized Anxiety Disorder Scale-2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Generalized Anxiety Disorder Scale-2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Generalized Anxiety Disorder Scale-2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867642"/>
                  </a:ext>
                </a:extLst>
              </a:tr>
              <a:tr h="8235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Summary/ Journaling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Summary/ Journaling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Summary/ Journaling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Summary/ Journaling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Summary/ Journaling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Summary/ Journaling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Summary/ Journaling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Call Summary/ Journaling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36053"/>
                  </a:ext>
                </a:extLst>
              </a:tr>
              <a:tr h="1235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Mental Health Referral if Necessary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Mental Health Referral if Necessary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Mental Health Referral if Necessary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Mental Health Referral if Necessary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Mental Health Referral if Necessary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Mental Health Referral if Necessary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Mental Health Referral if Necessary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Mental Health Referral if Necessary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59271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3202A1C-EB75-901A-B4FE-26240C09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04" y="4603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Student Engagement Timeline</a:t>
            </a:r>
          </a:p>
        </p:txBody>
      </p:sp>
    </p:spTree>
    <p:extLst>
      <p:ext uri="{BB962C8B-B14F-4D97-AF65-F5344CB8AC3E}">
        <p14:creationId xmlns:p14="http://schemas.microsoft.com/office/powerpoint/2010/main" val="142024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D796F9-CF9D-65FA-9946-674752A6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64" y="14411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Accessing </a:t>
            </a:r>
            <a:r>
              <a:rPr lang="en-US" sz="3600" dirty="0" err="1">
                <a:solidFill>
                  <a:schemeClr val="tx2"/>
                </a:solidFill>
              </a:rPr>
              <a:t>REDCap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7F231-B75B-C5B5-C14D-D2A34F77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952" y="309914"/>
            <a:ext cx="6041357" cy="211661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</a:rPr>
              <a:t>At this point you should have already completed the consent form using the </a:t>
            </a:r>
            <a:r>
              <a:rPr lang="en-US" dirty="0" err="1">
                <a:solidFill>
                  <a:schemeClr val="tx2"/>
                </a:solidFill>
                <a:latin typeface="Open Sans" panose="020B0606030504020204" pitchFamily="34" charset="0"/>
              </a:rPr>
              <a:t>REDCap</a:t>
            </a: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</a:rPr>
              <a:t> link found on the </a:t>
            </a:r>
            <a:r>
              <a:rPr lang="en-US" dirty="0" err="1">
                <a:solidFill>
                  <a:schemeClr val="tx2"/>
                </a:solidFill>
                <a:latin typeface="Open Sans" panose="020B0606030504020204" pitchFamily="34" charset="0"/>
              </a:rPr>
              <a:t>stepuptexas.org</a:t>
            </a: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</a:rPr>
              <a:t> website</a:t>
            </a:r>
          </a:p>
        </p:txBody>
      </p:sp>
      <p:pic>
        <p:nvPicPr>
          <p:cNvPr id="17" name="Picture 16" descr="A screenshot of a website&#10;&#10;Description automatically generated">
            <a:extLst>
              <a:ext uri="{FF2B5EF4-FFF2-40B4-BE49-F238E27FC236}">
                <a16:creationId xmlns:a16="http://schemas.microsoft.com/office/drawing/2014/main" id="{D281EF11-7A6C-272A-8639-9253F70B7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5" r="6843"/>
          <a:stretch/>
        </p:blipFill>
        <p:spPr>
          <a:xfrm>
            <a:off x="5923952" y="2263091"/>
            <a:ext cx="5654437" cy="3548762"/>
          </a:xfrm>
          <a:prstGeom prst="rect">
            <a:avLst/>
          </a:prstGeom>
        </p:spPr>
      </p:pic>
      <p:pic>
        <p:nvPicPr>
          <p:cNvPr id="20" name="Picture 19" descr="A screenshot of a web page&#10;&#10;Description automatically generated">
            <a:extLst>
              <a:ext uri="{FF2B5EF4-FFF2-40B4-BE49-F238E27FC236}">
                <a16:creationId xmlns:a16="http://schemas.microsoft.com/office/drawing/2014/main" id="{B8D77205-7E17-2BDE-8B57-A2777C80CF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68" r="10211" b="28461"/>
          <a:stretch/>
        </p:blipFill>
        <p:spPr>
          <a:xfrm>
            <a:off x="6095847" y="4037473"/>
            <a:ext cx="5320082" cy="2609738"/>
          </a:xfrm>
          <a:prstGeom prst="rect">
            <a:avLst/>
          </a:prstGeom>
        </p:spPr>
      </p:pic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866F9D21-30FF-9437-D773-5B82C69C2D7E}"/>
              </a:ext>
            </a:extLst>
          </p:cNvPr>
          <p:cNvSpPr/>
          <p:nvPr/>
        </p:nvSpPr>
        <p:spPr>
          <a:xfrm>
            <a:off x="5140548" y="2932187"/>
            <a:ext cx="955299" cy="2410155"/>
          </a:xfrm>
          <a:prstGeom prst="curvedRightArrow">
            <a:avLst>
              <a:gd name="adj1" fmla="val 21921"/>
              <a:gd name="adj2" fmla="val 50000"/>
              <a:gd name="adj3" fmla="val 25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5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D796F9-CF9D-65FA-9946-674752A6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76" y="14411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How will you access the call log using </a:t>
            </a:r>
            <a:r>
              <a:rPr lang="en-US" sz="3600" dirty="0" err="1">
                <a:solidFill>
                  <a:schemeClr val="tx2"/>
                </a:solidFill>
              </a:rPr>
              <a:t>REDCap</a:t>
            </a:r>
            <a:r>
              <a:rPr lang="en-US" sz="3600" dirty="0">
                <a:solidFill>
                  <a:schemeClr val="tx2"/>
                </a:solidFill>
              </a:rPr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7F231-B75B-C5B5-C14D-D2A34F77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520" y="848648"/>
            <a:ext cx="5881000" cy="5556903"/>
          </a:xfrm>
        </p:spPr>
        <p:txBody>
          <a:bodyPr anchor="ctr">
            <a:noAutofit/>
          </a:bodyPr>
          <a:lstStyle/>
          <a:p>
            <a:r>
              <a:rPr lang="en-US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The call log you will fill out after each social phone will be submitted through </a:t>
            </a:r>
            <a:r>
              <a:rPr lang="en-US" b="0" i="0" dirty="0" err="1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REDCap</a:t>
            </a:r>
            <a:r>
              <a:rPr lang="en-US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</a:rPr>
              <a:t>Each week you will receive an email with a link. 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</a:rPr>
              <a:t>It is important to fill out the call log after each call. Reminders will be sent out throughout the week as well. </a:t>
            </a:r>
          </a:p>
          <a:p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</a:rPr>
              <a:t>This link will gain you access to the call log where you will complete the assessments and journaling questions.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A2AD8-8F2E-A815-E927-CD8E00B25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78" y="494056"/>
            <a:ext cx="5112392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will the </a:t>
            </a:r>
            <a:r>
              <a:rPr lang="en-US" sz="5000" dirty="0"/>
              <a:t>call log 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look like?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login form&#10;&#10;Description automatically generated">
            <a:extLst>
              <a:ext uri="{FF2B5EF4-FFF2-40B4-BE49-F238E27FC236}">
                <a16:creationId xmlns:a16="http://schemas.microsoft.com/office/drawing/2014/main" id="{D7C34DBC-2BC0-D12A-1F48-19D64C64E8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94"/>
          <a:stretch/>
        </p:blipFill>
        <p:spPr>
          <a:xfrm>
            <a:off x="4541649" y="2382012"/>
            <a:ext cx="7622690" cy="44851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E7282D-BF46-7D2A-FAE8-9D9B6911E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78" y="2469440"/>
            <a:ext cx="3719493" cy="437027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When you click the link to the call log, you will see the whole form to complete.</a:t>
            </a:r>
          </a:p>
          <a:p>
            <a:r>
              <a:rPr lang="en-US" sz="2000" dirty="0"/>
              <a:t>Before you place your call, fill in your first and last name, the date of the call, and the time of the call. </a:t>
            </a:r>
          </a:p>
          <a:p>
            <a:r>
              <a:rPr lang="en-US" sz="2000" dirty="0"/>
              <a:t>Once you fill in this information, place your call.</a:t>
            </a:r>
          </a:p>
          <a:p>
            <a:pPr lvl="1"/>
            <a:r>
              <a:rPr lang="en-US" sz="1800" dirty="0"/>
              <a:t>Keep the form open and easily accessible so you can complete the assessments closer to the end of the call. 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644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A2AD8-8F2E-A815-E927-CD8E00B25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78" y="647172"/>
            <a:ext cx="4766403" cy="13446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will the </a:t>
            </a:r>
            <a:r>
              <a:rPr lang="en-US" sz="5000" dirty="0"/>
              <a:t>call log 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look like?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E7282D-BF46-7D2A-FAE8-9D9B6911E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78" y="2437150"/>
            <a:ext cx="4309203" cy="2707215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Before you end the phone call, ask the older adult to answer a few questions. 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PHQ-2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GAD-2</a:t>
            </a:r>
          </a:p>
          <a:p>
            <a:r>
              <a:rPr lang="en-US" sz="2000" dirty="0">
                <a:solidFill>
                  <a:schemeClr val="tx2"/>
                </a:solidFill>
              </a:rPr>
              <a:t>Make sure you ask each question, record their answers, and leave any comments if necessary. </a:t>
            </a:r>
          </a:p>
        </p:txBody>
      </p:sp>
      <p:pic>
        <p:nvPicPr>
          <p:cNvPr id="4" name="Picture 3" descr="A screenshot of a survey&#10;&#10;Description automatically generated">
            <a:extLst>
              <a:ext uri="{FF2B5EF4-FFF2-40B4-BE49-F238E27FC236}">
                <a16:creationId xmlns:a16="http://schemas.microsoft.com/office/drawing/2014/main" id="{9D016681-650C-E37A-4EDA-48F6DC2C5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384" y="1180008"/>
            <a:ext cx="6174499" cy="3435302"/>
          </a:xfrm>
          <a:prstGeom prst="rect">
            <a:avLst/>
          </a:prstGeom>
        </p:spPr>
      </p:pic>
      <p:pic>
        <p:nvPicPr>
          <p:cNvPr id="6" name="Picture 5" descr="A screenshot of a survey&#10;&#10;Description automatically generated">
            <a:extLst>
              <a:ext uri="{FF2B5EF4-FFF2-40B4-BE49-F238E27FC236}">
                <a16:creationId xmlns:a16="http://schemas.microsoft.com/office/drawing/2014/main" id="{39558903-D11C-D821-FCEC-77FD572F1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384" y="3562177"/>
            <a:ext cx="6233208" cy="32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9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A2AD8-8F2E-A815-E927-CD8E00B25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79" y="647172"/>
            <a:ext cx="4770522" cy="13446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will the </a:t>
            </a:r>
            <a:r>
              <a:rPr lang="en-US" sz="5000" dirty="0"/>
              <a:t>call log 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look like?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E7282D-BF46-7D2A-FAE8-9D9B6911E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79" y="2372868"/>
            <a:ext cx="3909909" cy="434920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Throughout your phone call, listen for any indications of suicide or self-harm.</a:t>
            </a:r>
          </a:p>
          <a:p>
            <a:r>
              <a:rPr lang="en-US" sz="2000" dirty="0">
                <a:solidFill>
                  <a:schemeClr val="tx2"/>
                </a:solidFill>
              </a:rPr>
              <a:t>If self-harm or suicide is mentioned, you will answer YES to “Was self-harm or suicide mentioned?” and continue with the 7-item Columbia-Suicide Severity Rating Scale as prompted.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If self-harm or suicide is NOT mentioned throughout the phone call, answer no and continue with the call log. </a:t>
            </a: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2AE9DE09-08F7-9EC8-2CC7-CD52375D1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210" y="1641905"/>
            <a:ext cx="7754960" cy="1764098"/>
          </a:xfrm>
          <a:prstGeom prst="rect">
            <a:avLst/>
          </a:prstGeom>
        </p:spPr>
      </p:pic>
      <p:pic>
        <p:nvPicPr>
          <p:cNvPr id="5" name="Picture 4" descr="A screenshot of a volunteer form&#10;&#10;Description automatically generated with low confidence">
            <a:extLst>
              <a:ext uri="{FF2B5EF4-FFF2-40B4-BE49-F238E27FC236}">
                <a16:creationId xmlns:a16="http://schemas.microsoft.com/office/drawing/2014/main" id="{088D6637-8446-57CD-D3FA-C3CF429BA3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5" t="14527" r="23414" b="25573"/>
          <a:stretch/>
        </p:blipFill>
        <p:spPr>
          <a:xfrm>
            <a:off x="4437042" y="3429000"/>
            <a:ext cx="7754959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34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686</Words>
  <Application>Microsoft Macintosh PowerPoint</Application>
  <PresentationFormat>Widescreen</PresentationFormat>
  <Paragraphs>93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Office Theme</vt:lpstr>
      <vt:lpstr>Collecting Your Information </vt:lpstr>
      <vt:lpstr>Objectives</vt:lpstr>
      <vt:lpstr>What will REDCap be used for?</vt:lpstr>
      <vt:lpstr>Student Engagement Timeline</vt:lpstr>
      <vt:lpstr>Accessing REDCap</vt:lpstr>
      <vt:lpstr>How will you access the call log using REDCap? </vt:lpstr>
      <vt:lpstr>What will the call log look like?</vt:lpstr>
      <vt:lpstr>What will the call log look like?</vt:lpstr>
      <vt:lpstr>What will the call log look like?</vt:lpstr>
      <vt:lpstr>What will the call log look like?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Collecting Your Information </dc:title>
  <dc:creator>Wasik, Sophia A</dc:creator>
  <cp:lastModifiedBy>Wasik, Sophia A</cp:lastModifiedBy>
  <cp:revision>22</cp:revision>
  <dcterms:created xsi:type="dcterms:W3CDTF">2023-07-03T00:51:24Z</dcterms:created>
  <dcterms:modified xsi:type="dcterms:W3CDTF">2023-07-25T21:13:12Z</dcterms:modified>
</cp:coreProperties>
</file>